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9144000" cy="5143500" type="screen16x9"/>
  <p:notesSz cx="6858000" cy="9144000"/>
  <p:embeddedFontLst>
    <p:embeddedFont>
      <p:font typeface="Montserrat" panose="020B0604020202020204" charset="0"/>
      <p:regular r:id="rId9"/>
      <p:bold r:id="rId10"/>
      <p:italic r:id="rId11"/>
      <p:boldItalic r:id="rId12"/>
    </p:embeddedFont>
    <p:embeddedFont>
      <p:font typeface="Lato" panose="020B060402020202020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81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7abd8082a0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7abd8082a0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7abd8082a0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7abd8082a0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7abd8082a0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7abd8082a0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7abd8082a0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7abd8082a0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7abd8082a0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7abd8082a0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name="adj" fmla="val 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name="adj" fmla="val 5000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150" y="1145825"/>
              <a:ext cx="3996600" cy="3996900"/>
            </a:xfrm>
            <a:prstGeom prst="diagStripe">
              <a:avLst>
                <a:gd name="adj" fmla="val 58774"/>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1646" y="-75"/>
              <a:ext cx="22998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652821" y="590035"/>
              <a:ext cx="2300100" cy="2299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7" name="Google Shape;17;p2"/>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3"/>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Google Shape;46;p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7" name="Google Shape;4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3" name="Google Shape;53;p5"/>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4" name="Google Shape;54;p5"/>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5" name="Google Shape;5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 name="Google Shape;60;p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1" name="Google Shape;6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7"/>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7" name="Google Shape;67;p7"/>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8" name="Google Shape;6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8"/>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 name="Google Shape;89;p8"/>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 name="Google Shape;9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9"/>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6" name="Google Shape;96;p9"/>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97" name="Google Shape;97;p9"/>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Google Shape;9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10"/>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300"/>
              <a:buNone/>
              <a:defRPr/>
            </a:lvl1pPr>
          </a:lstStyle>
          <a:p>
            <a:endParaRPr/>
          </a:p>
        </p:txBody>
      </p:sp>
      <p:sp>
        <p:nvSpPr>
          <p:cNvPr id="104" name="Google Shape;10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1"/>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1"/>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1"/>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1"/>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1"/>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1"/>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1"/>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1"/>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1"/>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1"/>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1"/>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1"/>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11"/>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27" name="Google Shape;12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Google Shape;12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3"/>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Health care system learnings</a:t>
            </a:r>
            <a:endParaRPr/>
          </a:p>
        </p:txBody>
      </p:sp>
      <p:sp>
        <p:nvSpPr>
          <p:cNvPr id="135" name="Google Shape;135;p13"/>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Stephanie Martinez</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HEALTH CARE SYSTEM </a:t>
            </a:r>
            <a:endParaRPr/>
          </a:p>
        </p:txBody>
      </p:sp>
      <p:sp>
        <p:nvSpPr>
          <p:cNvPr id="141" name="Google Shape;141;p1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800"/>
              <a:t>This is All institutions, processes supporting diagnosis and treatment of health problems. </a:t>
            </a:r>
            <a:endParaRPr sz="1800"/>
          </a:p>
          <a:p>
            <a:pPr marL="0" lvl="0" indent="0" algn="l" rtl="0">
              <a:spcBef>
                <a:spcPts val="1600"/>
              </a:spcBef>
              <a:spcAft>
                <a:spcPts val="0"/>
              </a:spcAft>
              <a:buNone/>
            </a:pPr>
            <a:r>
              <a:rPr lang="en"/>
              <a:t>	Health being, complete physical, mental and social well-being. This is not just the absence of disease or infirmity.</a:t>
            </a:r>
            <a:endParaRPr/>
          </a:p>
          <a:p>
            <a:pPr marL="0" lvl="0" indent="0" algn="l" rtl="0">
              <a:spcBef>
                <a:spcPts val="1600"/>
              </a:spcBef>
              <a:spcAft>
                <a:spcPts val="1600"/>
              </a:spcAft>
              <a:buNone/>
            </a:pPr>
            <a:r>
              <a:rPr lang="en"/>
              <a:t>	What determines health is, genetic inheritance, health behavior, physical environment and social environment.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System for Health care delivery </a:t>
            </a:r>
            <a:endParaRPr/>
          </a:p>
        </p:txBody>
      </p:sp>
      <p:sp>
        <p:nvSpPr>
          <p:cNvPr id="147" name="Google Shape;147;p15"/>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Primary types of hospital: general, special, rehabilitation and chronic disease and psychiatric</a:t>
            </a:r>
            <a:endParaRPr/>
          </a:p>
          <a:p>
            <a:pPr marL="0" lvl="0" indent="0" algn="l" rtl="0">
              <a:spcBef>
                <a:spcPts val="1600"/>
              </a:spcBef>
              <a:spcAft>
                <a:spcPts val="0"/>
              </a:spcAft>
              <a:buNone/>
            </a:pPr>
            <a:r>
              <a:rPr lang="en"/>
              <a:t>Hospital Structures include: Internal medicine, surgery, pediatrics, obstetrics and gynecology, and psychiatry.</a:t>
            </a:r>
            <a:endParaRPr/>
          </a:p>
          <a:p>
            <a:pPr marL="0" lvl="0" indent="0" algn="l" rtl="0">
              <a:spcBef>
                <a:spcPts val="1600"/>
              </a:spcBef>
              <a:spcAft>
                <a:spcPts val="1600"/>
              </a:spcAft>
              <a:buNone/>
            </a:pPr>
            <a:r>
              <a:rPr lang="en"/>
              <a:t> Kind of care, Long Term, Ambulatory Care,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Financing Health Care</a:t>
            </a:r>
            <a:endParaRPr/>
          </a:p>
        </p:txBody>
      </p:sp>
      <p:sp>
        <p:nvSpPr>
          <p:cNvPr id="153" name="Google Shape;153;p16"/>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Different Type of payments include:</a:t>
            </a:r>
            <a:endParaRPr/>
          </a:p>
          <a:p>
            <a:pPr marL="457200" lvl="0" indent="457200" algn="l" rtl="0">
              <a:spcBef>
                <a:spcPts val="1600"/>
              </a:spcBef>
              <a:spcAft>
                <a:spcPts val="0"/>
              </a:spcAft>
              <a:buNone/>
            </a:pPr>
            <a:r>
              <a:rPr lang="en"/>
              <a:t>Patients (out of pocket),</a:t>
            </a:r>
            <a:endParaRPr/>
          </a:p>
          <a:p>
            <a:pPr marL="457200" lvl="0" indent="457200" algn="l" rtl="0">
              <a:spcBef>
                <a:spcPts val="1600"/>
              </a:spcBef>
              <a:spcAft>
                <a:spcPts val="0"/>
              </a:spcAft>
              <a:buNone/>
            </a:pPr>
            <a:r>
              <a:rPr lang="en"/>
              <a:t>Providers (charity care, forgiven debts), </a:t>
            </a:r>
            <a:endParaRPr/>
          </a:p>
          <a:p>
            <a:pPr marL="914400" lvl="0" indent="0" algn="l" rtl="0">
              <a:spcBef>
                <a:spcPts val="1600"/>
              </a:spcBef>
              <a:spcAft>
                <a:spcPts val="0"/>
              </a:spcAft>
              <a:buNone/>
            </a:pPr>
            <a:r>
              <a:rPr lang="en"/>
              <a:t>Third party (patient employment, private insurance, charity organization, federal, state, or local government).</a:t>
            </a:r>
            <a:endParaRPr/>
          </a:p>
          <a:p>
            <a:pPr marL="0" lvl="0" indent="0" algn="l" rtl="0">
              <a:spcBef>
                <a:spcPts val="1600"/>
              </a:spcBef>
              <a:spcAft>
                <a:spcPts val="1600"/>
              </a:spcAft>
              <a:buNone/>
            </a:pPr>
            <a:r>
              <a:rPr lang="en"/>
              <a:t> 		Medicaid and Medicare.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7"/>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Research Paper </a:t>
            </a:r>
            <a:endParaRPr/>
          </a:p>
        </p:txBody>
      </p:sp>
      <p:sp>
        <p:nvSpPr>
          <p:cNvPr id="159" name="Google Shape;159;p17"/>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MALPRACTICE:	</a:t>
            </a:r>
            <a:endParaRPr/>
          </a:p>
          <a:p>
            <a:pPr marL="0" lvl="0" indent="0" algn="l" rtl="0">
              <a:spcBef>
                <a:spcPts val="1600"/>
              </a:spcBef>
              <a:spcAft>
                <a:spcPts val="0"/>
              </a:spcAft>
              <a:buNone/>
            </a:pPr>
            <a:r>
              <a:rPr lang="en"/>
              <a:t>Which is now known as</a:t>
            </a:r>
            <a:r>
              <a:rPr lang="en">
                <a:solidFill>
                  <a:srgbClr val="FFFFFF"/>
                </a:solidFill>
                <a:latin typeface="Arial"/>
                <a:ea typeface="Arial"/>
                <a:cs typeface="Arial"/>
                <a:sym typeface="Arial"/>
              </a:rPr>
              <a:t>  Medical professional liability has been an issue in the  United States healthcare system for centuries now. There have been many attempts to reform these problems. Medical professional liability occurs when a hospital, doctor, or another healthcare professional, has negligent act or omission (something or someone that has been left out) which causes an injury to a patient. </a:t>
            </a:r>
            <a:endParaRPr>
              <a:solidFill>
                <a:srgbClr val="FFFFFF"/>
              </a:solidFill>
              <a:latin typeface="Arial"/>
              <a:ea typeface="Arial"/>
              <a:cs typeface="Arial"/>
              <a:sym typeface="Arial"/>
            </a:endParaRPr>
          </a:p>
          <a:p>
            <a:pPr marL="0" lvl="0" indent="0" algn="l" rtl="0">
              <a:spcBef>
                <a:spcPts val="1600"/>
              </a:spcBef>
              <a:spcAft>
                <a:spcPts val="1600"/>
              </a:spcAft>
              <a:buNone/>
            </a:pPr>
            <a:r>
              <a:rPr lang="en">
                <a:solidFill>
                  <a:srgbClr val="FFFFFF"/>
                </a:solidFill>
                <a:latin typeface="Arial"/>
                <a:ea typeface="Arial"/>
                <a:cs typeface="Arial"/>
                <a:sym typeface="Arial"/>
              </a:rPr>
              <a:t>It has been an issue that needs to be looked at and the research has said that these programs are Defensive medicine, Tort reform, and looking at litigations that are determined by these. </a:t>
            </a:r>
            <a:endParaRPr>
              <a:solidFill>
                <a:srgbClr val="FFFFFF"/>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8"/>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References </a:t>
            </a:r>
            <a:endParaRPr/>
          </a:p>
        </p:txBody>
      </p:sp>
      <p:sp>
        <p:nvSpPr>
          <p:cNvPr id="165" name="Google Shape;165;p18"/>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 sz="1200">
                <a:solidFill>
                  <a:srgbClr val="000000"/>
                </a:solidFill>
                <a:highlight>
                  <a:srgbClr val="FFFFFF"/>
                </a:highlight>
                <a:latin typeface="Arial"/>
                <a:ea typeface="Arial"/>
                <a:cs typeface="Arial"/>
                <a:sym typeface="Arial"/>
              </a:rPr>
              <a:t>Floyd, T. K. (2008, June). Medical malpractice: Trends in litigation. Retrieved from </a:t>
            </a:r>
            <a:endParaRPr sz="1200">
              <a:solidFill>
                <a:srgbClr val="000000"/>
              </a:solidFill>
              <a:highlight>
                <a:srgbClr val="FFFFFF"/>
              </a:highlight>
              <a:latin typeface="Arial"/>
              <a:ea typeface="Arial"/>
              <a:cs typeface="Arial"/>
              <a:sym typeface="Arial"/>
            </a:endParaRPr>
          </a:p>
          <a:p>
            <a:pPr marL="457200" lvl="0" indent="0" algn="l" rtl="0">
              <a:lnSpc>
                <a:spcPct val="200000"/>
              </a:lnSpc>
              <a:spcBef>
                <a:spcPts val="0"/>
              </a:spcBef>
              <a:spcAft>
                <a:spcPts val="0"/>
              </a:spcAft>
              <a:buNone/>
            </a:pPr>
            <a:r>
              <a:rPr lang="en" sz="1200">
                <a:solidFill>
                  <a:srgbClr val="000000"/>
                </a:solidFill>
                <a:highlight>
                  <a:srgbClr val="FFFFFF"/>
                </a:highlight>
                <a:latin typeface="Arial"/>
                <a:ea typeface="Arial"/>
                <a:cs typeface="Arial"/>
                <a:sym typeface="Arial"/>
              </a:rPr>
              <a:t>https://www.ncbi.nlm.nih.gov/pubmed/18482584</a:t>
            </a:r>
            <a:r>
              <a:rPr lang="en" sz="1200">
                <a:solidFill>
                  <a:srgbClr val="000000"/>
                </a:solidFill>
                <a:latin typeface="Arial"/>
                <a:ea typeface="Arial"/>
                <a:cs typeface="Arial"/>
                <a:sym typeface="Arial"/>
              </a:rPr>
              <a:t> </a:t>
            </a:r>
            <a:endParaRPr sz="1200">
              <a:solidFill>
                <a:srgbClr val="000000"/>
              </a:solidFill>
              <a:latin typeface="Arial"/>
              <a:ea typeface="Arial"/>
              <a:cs typeface="Arial"/>
              <a:sym typeface="Arial"/>
            </a:endParaRPr>
          </a:p>
          <a:p>
            <a:pPr marL="0" lvl="0" indent="0" algn="l" rtl="0">
              <a:spcBef>
                <a:spcPts val="0"/>
              </a:spcBef>
              <a:spcAft>
                <a:spcPts val="0"/>
              </a:spcAft>
              <a:buNone/>
            </a:pPr>
            <a:r>
              <a:rPr lang="en" sz="1100">
                <a:solidFill>
                  <a:srgbClr val="000000"/>
                </a:solidFill>
                <a:highlight>
                  <a:srgbClr val="F2F1EF"/>
                </a:highlight>
                <a:latin typeface="Arial"/>
                <a:ea typeface="Arial"/>
                <a:cs typeface="Arial"/>
                <a:sym typeface="Arial"/>
              </a:rPr>
              <a:t>Goldsteen, R.L., Goldsteen, K., Goldsteen, B.Z. (2017</a:t>
            </a:r>
            <a:r>
              <a:rPr lang="en" sz="1100" i="1">
                <a:solidFill>
                  <a:srgbClr val="000000"/>
                </a:solidFill>
                <a:highlight>
                  <a:srgbClr val="F2F1EF"/>
                </a:highlight>
                <a:latin typeface="Arial"/>
                <a:ea typeface="Arial"/>
                <a:cs typeface="Arial"/>
                <a:sym typeface="Arial"/>
              </a:rPr>
              <a:t>).  Jonas’ Introduction to the US Health Care System</a:t>
            </a:r>
            <a:r>
              <a:rPr lang="en" sz="1100">
                <a:solidFill>
                  <a:srgbClr val="000000"/>
                </a:solidFill>
                <a:highlight>
                  <a:srgbClr val="F2F1EF"/>
                </a:highlight>
                <a:latin typeface="Arial"/>
                <a:ea typeface="Arial"/>
                <a:cs typeface="Arial"/>
                <a:sym typeface="Arial"/>
              </a:rPr>
              <a:t>, </a:t>
            </a:r>
            <a:endParaRPr sz="1100">
              <a:solidFill>
                <a:srgbClr val="000000"/>
              </a:solidFill>
              <a:highlight>
                <a:srgbClr val="F2F1EF"/>
              </a:highlight>
              <a:latin typeface="Arial"/>
              <a:ea typeface="Arial"/>
              <a:cs typeface="Arial"/>
              <a:sym typeface="Arial"/>
            </a:endParaRPr>
          </a:p>
          <a:p>
            <a:pPr marL="0" lvl="0" indent="457200" algn="l" rtl="0">
              <a:spcBef>
                <a:spcPts val="1600"/>
              </a:spcBef>
              <a:spcAft>
                <a:spcPts val="1600"/>
              </a:spcAft>
              <a:buNone/>
            </a:pPr>
            <a:r>
              <a:rPr lang="en" sz="1100">
                <a:solidFill>
                  <a:srgbClr val="000000"/>
                </a:solidFill>
                <a:highlight>
                  <a:srgbClr val="F2F1EF"/>
                </a:highlight>
                <a:latin typeface="Arial"/>
                <a:ea typeface="Arial"/>
                <a:cs typeface="Arial"/>
                <a:sym typeface="Arial"/>
              </a:rPr>
              <a:t>Springer Publishing Company LLC, ISBN: 978-0-8261-3174-4, e-book ISBN: 978-0-8261-3175-1.</a:t>
            </a:r>
            <a:endParaRPr/>
          </a:p>
        </p:txBody>
      </p:sp>
    </p:spTree>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183</Words>
  <Application>Microsoft Office PowerPoint</Application>
  <PresentationFormat>On-screen Show (16:9)</PresentationFormat>
  <Paragraphs>25</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Montserrat</vt:lpstr>
      <vt:lpstr>Lato</vt:lpstr>
      <vt:lpstr>Arial</vt:lpstr>
      <vt:lpstr>Focus</vt:lpstr>
      <vt:lpstr>Health care system learnings</vt:lpstr>
      <vt:lpstr>HEALTH CARE SYSTEM </vt:lpstr>
      <vt:lpstr>System for Health care delivery </vt:lpstr>
      <vt:lpstr>Financing Health Care</vt:lpstr>
      <vt:lpstr>Research Paper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care system learnings</dc:title>
  <dc:creator>Hamad, Rusul</dc:creator>
  <cp:lastModifiedBy>Hamad, Rusul</cp:lastModifiedBy>
  <cp:revision>1</cp:revision>
  <dcterms:modified xsi:type="dcterms:W3CDTF">2019-12-10T19:24:18Z</dcterms:modified>
</cp:coreProperties>
</file>